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EFB3D-E02E-4819-AA51-A6CAF6D6FA81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D7DD-4075-47EE-878A-F87A2ECC8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171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A97A3-B844-4F4B-A808-7160A4B4C590}" type="datetime1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70A7-77E8-4A76-8B18-11F8A7A2DA84}" type="datetime1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DD222-479D-42BF-AC08-012C57E19444}" type="datetime1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AE16-ABB5-47E2-8E0A-9DD3065E2E4B}" type="datetime1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4E4D-D57A-4C4C-9FC5-CEBD495EDFD5}" type="datetime1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D43D-E3BC-4813-B230-3EC37CEF5F20}" type="datetime1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A94C8-149F-4809-8766-CAB730A072B7}" type="datetime1">
              <a:rPr lang="en-US" smtClean="0"/>
              <a:t>6/8/2015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8FD5-8EDF-46EB-BB12-F2E0941CAB6C}" type="datetime1">
              <a:rPr lang="en-US" smtClean="0"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0612A-2EA4-48B3-B7E3-1D00BAAD4D15}" type="datetime1">
              <a:rPr lang="en-US" smtClean="0"/>
              <a:t>6/8/2015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5410B-CEB0-4738-B766-1C3F0F6E2EE5}" type="datetime1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A258-732B-485D-9C0F-1D97FEBED7A1}" type="datetime1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B7B3A-3962-48C9-9DEA-18DEF0CDABF0}" type="datetime1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Tests of a 10cm by 10cm triple GEM detector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2015-06-08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17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3733799" cy="25321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533400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10 kV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533400"/>
            <a:ext cx="4152899" cy="28163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55456" y="533400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16 kV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6671"/>
            <a:ext cx="3733800" cy="25321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3200400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20 kV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316670"/>
            <a:ext cx="4045057" cy="262692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07856" y="3200400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24 kV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15000" y="42672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Current reached ~0.47 </a:t>
            </a:r>
            <a:r>
              <a:rPr lang="en-US" b="1" dirty="0" err="1" smtClean="0">
                <a:solidFill>
                  <a:srgbClr val="FF0000"/>
                </a:solidFill>
              </a:rPr>
              <a:t>uA</a:t>
            </a:r>
            <a:r>
              <a:rPr lang="en-US" b="1" dirty="0" smtClean="0">
                <a:solidFill>
                  <a:srgbClr val="FF0000"/>
                </a:solidFill>
              </a:rPr>
              <a:t> 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Slide Number Placeholder 4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10</a:t>
            </a:fld>
            <a:endParaRPr lang="en-US" sz="1600" b="1"/>
          </a:p>
        </p:txBody>
      </p:sp>
      <p:sp>
        <p:nvSpPr>
          <p:cNvPr id="15" name="TextBox 14"/>
          <p:cNvSpPr txBox="1"/>
          <p:nvPr/>
        </p:nvSpPr>
        <p:spPr>
          <a:xfrm>
            <a:off x="0" y="152400"/>
            <a:ext cx="9144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/>
              <a:t>Test of the X ray gun </a:t>
            </a:r>
            <a:r>
              <a:rPr lang="en-US" sz="2500" b="1" dirty="0" smtClean="0">
                <a:solidFill>
                  <a:srgbClr val="FF0000"/>
                </a:solidFill>
              </a:rPr>
              <a:t>– voltage scan at 5 </a:t>
            </a:r>
            <a:r>
              <a:rPr lang="en-US" sz="2500" b="1" dirty="0" err="1" smtClean="0">
                <a:solidFill>
                  <a:srgbClr val="FF0000"/>
                </a:solidFill>
              </a:rPr>
              <a:t>uA</a:t>
            </a:r>
            <a:r>
              <a:rPr lang="en-US" sz="2500" b="1" dirty="0" smtClean="0">
                <a:solidFill>
                  <a:srgbClr val="FF0000"/>
                </a:solidFill>
              </a:rPr>
              <a:t> </a:t>
            </a:r>
            <a:r>
              <a:rPr lang="en-US" sz="2500" b="1" dirty="0" smtClean="0"/>
              <a:t>(</a:t>
            </a:r>
            <a:r>
              <a:rPr lang="en-US" sz="2500" b="1" dirty="0" err="1" smtClean="0"/>
              <a:t>Vd</a:t>
            </a:r>
            <a:r>
              <a:rPr lang="en-US" sz="2500" b="1" dirty="0" smtClean="0"/>
              <a:t>=3980V, I=734.5uA)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4134935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2400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Test of the X ray gun </a:t>
            </a:r>
            <a:r>
              <a:rPr lang="en-US" sz="2600" b="1" dirty="0" smtClean="0">
                <a:solidFill>
                  <a:srgbClr val="FF0000"/>
                </a:solidFill>
              </a:rPr>
              <a:t>– voltage scan at 5 </a:t>
            </a:r>
            <a:r>
              <a:rPr lang="en-US" sz="2600" b="1" dirty="0" err="1" smtClean="0">
                <a:solidFill>
                  <a:srgbClr val="FF0000"/>
                </a:solidFill>
              </a:rPr>
              <a:t>uA</a:t>
            </a:r>
            <a:r>
              <a:rPr lang="en-US" sz="2600" b="1" dirty="0" smtClean="0">
                <a:solidFill>
                  <a:srgbClr val="FF0000"/>
                </a:solidFill>
              </a:rPr>
              <a:t> </a:t>
            </a:r>
            <a:r>
              <a:rPr lang="en-US" sz="2600" b="1" dirty="0" smtClean="0"/>
              <a:t>(</a:t>
            </a:r>
            <a:r>
              <a:rPr lang="en-US" sz="2600" b="1" dirty="0" err="1" smtClean="0"/>
              <a:t>Vd</a:t>
            </a:r>
            <a:r>
              <a:rPr lang="en-US" sz="2600" b="1" dirty="0" smtClean="0"/>
              <a:t>=3695V, I=682uA)</a:t>
            </a:r>
            <a:endParaRPr lang="en-US" sz="2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44842"/>
            <a:ext cx="2819400" cy="28603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644843"/>
            <a:ext cx="2895600" cy="28603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644843"/>
            <a:ext cx="3276600" cy="28603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5199"/>
            <a:ext cx="2971800" cy="31242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505198"/>
            <a:ext cx="2895600" cy="312420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57200" y="533400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10 kV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17256" y="533400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20 kV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89056" y="533400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30 kV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" y="3440668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40 kV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00400" y="3440668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50 kV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Slide Number Placeholder 4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11</a:t>
            </a:fld>
            <a:endParaRPr lang="en-US" sz="1600" b="1"/>
          </a:p>
        </p:txBody>
      </p:sp>
      <p:sp>
        <p:nvSpPr>
          <p:cNvPr id="10" name="TextBox 9"/>
          <p:cNvSpPr txBox="1"/>
          <p:nvPr/>
        </p:nvSpPr>
        <p:spPr>
          <a:xfrm>
            <a:off x="3429000" y="1219200"/>
            <a:ext cx="914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pedestal peak</a:t>
            </a:r>
            <a:endParaRPr lang="en-US" sz="1500" dirty="0"/>
          </a:p>
        </p:txBody>
      </p:sp>
      <p:cxnSp>
        <p:nvCxnSpPr>
          <p:cNvPr id="12" name="Straight Arrow Connector 11"/>
          <p:cNvCxnSpPr>
            <a:stCxn id="26" idx="1"/>
          </p:cNvCxnSpPr>
          <p:nvPr/>
        </p:nvCxnSpPr>
        <p:spPr>
          <a:xfrm flipH="1">
            <a:off x="3886200" y="2304366"/>
            <a:ext cx="152400" cy="210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038600" y="19812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 ray bump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350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2400"/>
            <a:ext cx="9144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/>
              <a:t>Test of the X ray gun </a:t>
            </a:r>
            <a:r>
              <a:rPr lang="en-US" sz="2500" b="1" dirty="0" smtClean="0">
                <a:solidFill>
                  <a:srgbClr val="FF0000"/>
                </a:solidFill>
              </a:rPr>
              <a:t>– current scan at 10 kV </a:t>
            </a:r>
            <a:r>
              <a:rPr lang="en-US" sz="2500" b="1" dirty="0" smtClean="0"/>
              <a:t>(</a:t>
            </a:r>
            <a:r>
              <a:rPr lang="en-US" sz="2500" b="1" dirty="0" err="1" smtClean="0"/>
              <a:t>Vd</a:t>
            </a:r>
            <a:r>
              <a:rPr lang="en-US" sz="2500" b="1" dirty="0" smtClean="0"/>
              <a:t>=3980V, I=734.5uA)</a:t>
            </a:r>
            <a:endParaRPr lang="en-US" sz="25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3733799" cy="25321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533400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10 </a:t>
            </a:r>
            <a:r>
              <a:rPr lang="en-US" dirty="0" err="1" smtClean="0">
                <a:solidFill>
                  <a:srgbClr val="FF0000"/>
                </a:solidFill>
              </a:rPr>
              <a:t>uA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533400"/>
            <a:ext cx="4152899" cy="28163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55456" y="533400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30 </a:t>
            </a:r>
            <a:r>
              <a:rPr lang="en-US" dirty="0" err="1" smtClean="0">
                <a:solidFill>
                  <a:srgbClr val="FF0000"/>
                </a:solidFill>
              </a:rPr>
              <a:t>uA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6671"/>
            <a:ext cx="3733800" cy="25321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3593068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60 </a:t>
            </a:r>
            <a:r>
              <a:rPr lang="en-US" dirty="0" err="1" smtClean="0">
                <a:solidFill>
                  <a:srgbClr val="FF0000"/>
                </a:solidFill>
              </a:rPr>
              <a:t>uA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200400"/>
            <a:ext cx="4045057" cy="2743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07856" y="3581400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90 </a:t>
            </a:r>
            <a:r>
              <a:rPr lang="en-US" dirty="0" err="1" smtClean="0">
                <a:solidFill>
                  <a:srgbClr val="FF0000"/>
                </a:solidFill>
              </a:rPr>
              <a:t>uA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867400"/>
            <a:ext cx="906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Again, peak shifts to the left as current increases!!</a:t>
            </a:r>
            <a:endParaRPr lang="en-US" dirty="0"/>
          </a:p>
        </p:txBody>
      </p:sp>
      <p:sp>
        <p:nvSpPr>
          <p:cNvPr id="14" name="Slide Number Placeholder 4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12</a:t>
            </a:fld>
            <a:endParaRPr lang="en-US" sz="1600" b="1"/>
          </a:p>
        </p:txBody>
      </p:sp>
    </p:spTree>
    <p:extLst>
      <p:ext uri="{BB962C8B-B14F-4D97-AF65-F5344CB8AC3E}">
        <p14:creationId xmlns:p14="http://schemas.microsoft.com/office/powerpoint/2010/main" val="2780207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3733799" cy="25321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533400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10 </a:t>
            </a:r>
            <a:r>
              <a:rPr lang="en-US" dirty="0" err="1" smtClean="0">
                <a:solidFill>
                  <a:srgbClr val="FF0000"/>
                </a:solidFill>
              </a:rPr>
              <a:t>uA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1" y="533400"/>
            <a:ext cx="4152897" cy="28163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55456" y="533400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30 </a:t>
            </a:r>
            <a:r>
              <a:rPr lang="en-US" dirty="0" err="1" smtClean="0">
                <a:solidFill>
                  <a:srgbClr val="FF0000"/>
                </a:solidFill>
              </a:rPr>
              <a:t>uA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6671"/>
            <a:ext cx="3733799" cy="25321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3276600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60 </a:t>
            </a:r>
            <a:r>
              <a:rPr lang="en-US" dirty="0" err="1" smtClean="0">
                <a:solidFill>
                  <a:srgbClr val="FF0000"/>
                </a:solidFill>
              </a:rPr>
              <a:t>uA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316671"/>
            <a:ext cx="4045057" cy="262692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07856" y="3200400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90 </a:t>
            </a:r>
            <a:r>
              <a:rPr lang="en-US" dirty="0" err="1" smtClean="0">
                <a:solidFill>
                  <a:srgbClr val="FF0000"/>
                </a:solidFill>
              </a:rPr>
              <a:t>uA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867400"/>
            <a:ext cx="906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Current reached ~350 </a:t>
            </a:r>
            <a:r>
              <a:rPr lang="en-US" dirty="0" err="1" smtClean="0"/>
              <a:t>nA</a:t>
            </a:r>
            <a:r>
              <a:rPr lang="en-US" dirty="0" smtClean="0"/>
              <a:t> at 90uA in X ray gun.</a:t>
            </a:r>
            <a:endParaRPr lang="en-US" dirty="0"/>
          </a:p>
        </p:txBody>
      </p:sp>
      <p:sp>
        <p:nvSpPr>
          <p:cNvPr id="14" name="Slide Number Placeholder 4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13</a:t>
            </a:fld>
            <a:endParaRPr lang="en-US" sz="1600" b="1"/>
          </a:p>
        </p:txBody>
      </p:sp>
      <p:sp>
        <p:nvSpPr>
          <p:cNvPr id="15" name="TextBox 14"/>
          <p:cNvSpPr txBox="1"/>
          <p:nvPr/>
        </p:nvSpPr>
        <p:spPr>
          <a:xfrm>
            <a:off x="0" y="152400"/>
            <a:ext cx="9144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/>
              <a:t>Test of the X ray gun </a:t>
            </a:r>
            <a:r>
              <a:rPr lang="en-US" sz="2500" b="1" dirty="0" smtClean="0">
                <a:solidFill>
                  <a:srgbClr val="FF0000"/>
                </a:solidFill>
              </a:rPr>
              <a:t>– current scan at 10 kV </a:t>
            </a:r>
            <a:r>
              <a:rPr lang="en-US" sz="2500" b="1" dirty="0" smtClean="0"/>
              <a:t>(</a:t>
            </a:r>
            <a:r>
              <a:rPr lang="en-US" sz="2500" b="1" dirty="0" err="1" smtClean="0"/>
              <a:t>Vd</a:t>
            </a:r>
            <a:r>
              <a:rPr lang="en-US" sz="2500" b="1" dirty="0" smtClean="0"/>
              <a:t>=3980V, I=734.5uA)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1455310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761346"/>
            <a:ext cx="3657600" cy="271565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230" y="3761345"/>
            <a:ext cx="3783430" cy="27156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5800" y="633626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Spectrum peak </a:t>
            </a:r>
            <a:r>
              <a:rPr lang="en-US" dirty="0" smtClean="0"/>
              <a:t>vs. </a:t>
            </a:r>
            <a:r>
              <a:rPr lang="en-US" dirty="0" err="1" smtClean="0"/>
              <a:t>Xray</a:t>
            </a:r>
            <a:r>
              <a:rPr lang="en-US" dirty="0" smtClean="0"/>
              <a:t> current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419600" y="63362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Current through </a:t>
            </a:r>
            <a:r>
              <a:rPr lang="en-US" dirty="0" smtClean="0"/>
              <a:t>strips vs. </a:t>
            </a:r>
            <a:r>
              <a:rPr lang="en-US" dirty="0" err="1" smtClean="0"/>
              <a:t>Xray</a:t>
            </a:r>
            <a:r>
              <a:rPr lang="en-US" dirty="0" smtClean="0"/>
              <a:t> current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Test of the X ray gun (</a:t>
            </a:r>
            <a:r>
              <a:rPr lang="en-US" sz="2600" b="1" dirty="0" err="1" smtClean="0"/>
              <a:t>Vd</a:t>
            </a:r>
            <a:r>
              <a:rPr lang="en-US" sz="2600" b="1" dirty="0" smtClean="0"/>
              <a:t>=3980V, I=734.5uA)</a:t>
            </a:r>
            <a:endParaRPr lang="en-US" sz="2600" b="1" dirty="0"/>
          </a:p>
        </p:txBody>
      </p:sp>
      <p:sp>
        <p:nvSpPr>
          <p:cNvPr id="9" name="Slide Number Placeholder 4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14</a:t>
            </a:fld>
            <a:endParaRPr lang="en-US" sz="1600" b="1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2000"/>
            <a:ext cx="3657600" cy="29993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734453"/>
            <a:ext cx="3680659" cy="299934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600" y="4572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Spectrum peak </a:t>
            </a:r>
            <a:r>
              <a:rPr lang="en-US" dirty="0" smtClean="0"/>
              <a:t>vs. </a:t>
            </a:r>
            <a:r>
              <a:rPr lang="en-US" dirty="0" err="1" smtClean="0"/>
              <a:t>Xray</a:t>
            </a:r>
            <a:r>
              <a:rPr lang="en-US" dirty="0" smtClean="0"/>
              <a:t> voltage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469229" y="4572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Current through strips </a:t>
            </a:r>
            <a:r>
              <a:rPr lang="en-US" dirty="0" smtClean="0"/>
              <a:t>vs. </a:t>
            </a:r>
            <a:r>
              <a:rPr lang="en-US" dirty="0" err="1" smtClean="0"/>
              <a:t>Xray</a:t>
            </a:r>
            <a:r>
              <a:rPr lang="en-US" dirty="0" smtClean="0"/>
              <a:t> voltage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37936" y="3182779"/>
            <a:ext cx="2467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Statistic errors less than marker size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4998027" y="3182779"/>
            <a:ext cx="264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Statistic errors less than marker size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4953000" y="5925979"/>
            <a:ext cx="264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Statistic errors less than marker size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914400" y="5943600"/>
            <a:ext cx="264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Statistic errors less than marker size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62206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mptek.com/wp-content/uploads/2013/12/minix50_au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640" y="1524000"/>
            <a:ext cx="505024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4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15</a:t>
            </a:fld>
            <a:endParaRPr lang="en-US" sz="1600" b="1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525" y="5105400"/>
            <a:ext cx="91344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explanation</a:t>
            </a:r>
            <a:r>
              <a:rPr lang="en-US" b="1" dirty="0" smtClean="0">
                <a:solidFill>
                  <a:srgbClr val="FF0000"/>
                </a:solidFill>
              </a:rPr>
              <a:t>?</a:t>
            </a:r>
            <a:r>
              <a:rPr lang="en-US" dirty="0" smtClean="0"/>
              <a:t>: </a:t>
            </a:r>
          </a:p>
          <a:p>
            <a:r>
              <a:rPr lang="en-US" dirty="0"/>
              <a:t>-&gt;Consider a GEM detector’s energy resolution 16-18%, the RMS for 10keV X Rays is 1.6-1.8keV.</a:t>
            </a:r>
            <a:endParaRPr lang="en-US" dirty="0" smtClean="0"/>
          </a:p>
          <a:p>
            <a:r>
              <a:rPr lang="en-US" dirty="0" smtClean="0"/>
              <a:t>-&gt;When </a:t>
            </a:r>
            <a:r>
              <a:rPr lang="en-US" dirty="0" err="1" smtClean="0"/>
              <a:t>Xray</a:t>
            </a:r>
            <a:r>
              <a:rPr lang="en-US" dirty="0" smtClean="0"/>
              <a:t> gun voltage &gt;=20kV, the energy spectrum is very wide. It has peaks of 8-15keV with gaps of ~2keV. </a:t>
            </a:r>
          </a:p>
          <a:p>
            <a:r>
              <a:rPr lang="en-US" dirty="0" smtClean="0"/>
              <a:t>-&gt;So that the detector can not really “see” the peaks.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771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77785"/>
            <a:ext cx="80772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Detector (3/2/2/2 mm, 10cm by 10cm) </a:t>
            </a:r>
            <a:r>
              <a:rPr lang="en-US" dirty="0" smtClean="0"/>
              <a:t>is equipped with a 2D readout board, which has 4 Panasonic connectors.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 filter with 100kOhm*3/2.2nF*2 is at the HV input.</a:t>
            </a:r>
          </a:p>
          <a:p>
            <a:endParaRPr lang="en-US" sz="500" dirty="0"/>
          </a:p>
          <a:p>
            <a:r>
              <a:rPr lang="en-US" dirty="0" smtClean="0"/>
              <a:t>Put X-ray focus on one </a:t>
            </a:r>
            <a:r>
              <a:rPr lang="en-US" dirty="0" smtClean="0"/>
              <a:t>quadrant (with a 2 mm collimator), </a:t>
            </a:r>
            <a:r>
              <a:rPr lang="en-US" dirty="0" smtClean="0"/>
              <a:t>and </a:t>
            </a:r>
            <a:r>
              <a:rPr lang="en-US" dirty="0" smtClean="0"/>
              <a:t>connect </a:t>
            </a:r>
            <a:r>
              <a:rPr lang="en-US" dirty="0" smtClean="0"/>
              <a:t>2 connectors with 128 strips combined for each. This signal is added together to pico-ameter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u="sng" dirty="0" smtClean="0"/>
              <a:t>Count rate, current on strips, spectrum </a:t>
            </a:r>
            <a:r>
              <a:rPr lang="en-US" dirty="0" smtClean="0"/>
              <a:t>can be recorded simultaneously. 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426319" y="2362200"/>
            <a:ext cx="7422281" cy="2544043"/>
            <a:chOff x="76200" y="2526268"/>
            <a:chExt cx="7422281" cy="2544043"/>
          </a:xfrm>
        </p:grpSpPr>
        <p:cxnSp>
          <p:nvCxnSpPr>
            <p:cNvPr id="8" name="Straight Arrow Connector 7"/>
            <p:cNvCxnSpPr>
              <a:stCxn id="9" idx="3"/>
            </p:cNvCxnSpPr>
            <p:nvPr/>
          </p:nvCxnSpPr>
          <p:spPr>
            <a:xfrm flipV="1">
              <a:off x="1207535" y="3218765"/>
              <a:ext cx="392665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6200" y="2895600"/>
              <a:ext cx="113133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Bottom of</a:t>
              </a:r>
            </a:p>
            <a:p>
              <a:r>
                <a:rPr lang="en-US" dirty="0" smtClean="0"/>
                <a:t> 3</a:t>
              </a:r>
              <a:r>
                <a:rPr lang="en-US" baseline="30000" dirty="0" smtClean="0"/>
                <a:t>rd</a:t>
              </a:r>
              <a:r>
                <a:rPr lang="en-US" dirty="0" smtClean="0"/>
                <a:t> foil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00200" y="3015734"/>
              <a:ext cx="97033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Preamp.</a:t>
              </a:r>
              <a:endParaRPr lang="en-US" dirty="0"/>
            </a:p>
          </p:txBody>
        </p:sp>
        <p:cxnSp>
          <p:nvCxnSpPr>
            <p:cNvPr id="15" name="Straight Arrow Connector 14"/>
            <p:cNvCxnSpPr>
              <a:endCxn id="16" idx="1"/>
            </p:cNvCxnSpPr>
            <p:nvPr/>
          </p:nvCxnSpPr>
          <p:spPr>
            <a:xfrm flipV="1">
              <a:off x="2590800" y="3218765"/>
              <a:ext cx="381000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971800" y="3034099"/>
              <a:ext cx="129073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Linear amp.</a:t>
              </a:r>
              <a:endParaRPr lang="en-US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4572000" y="2667000"/>
              <a:ext cx="381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572000" y="2667000"/>
              <a:ext cx="0" cy="1143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6" idx="3"/>
            </p:cNvCxnSpPr>
            <p:nvPr/>
          </p:nvCxnSpPr>
          <p:spPr>
            <a:xfrm>
              <a:off x="4262538" y="3218765"/>
              <a:ext cx="30946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953000" y="2526268"/>
              <a:ext cx="74539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Scope</a:t>
              </a:r>
              <a:endParaRPr lang="en-US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4588452" y="3276600"/>
              <a:ext cx="381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953000" y="3059668"/>
              <a:ext cx="63831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MCA</a:t>
              </a:r>
              <a:endParaRPr lang="en-US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4588452" y="3810000"/>
              <a:ext cx="381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953000" y="3593068"/>
              <a:ext cx="144507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Discriminator</a:t>
              </a:r>
              <a:endParaRPr lang="en-US" dirty="0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6400800" y="3810000"/>
              <a:ext cx="381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6753084" y="3593068"/>
              <a:ext cx="74539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Scaler</a:t>
              </a:r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6200" y="4001869"/>
              <a:ext cx="1534651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Readout strips</a:t>
              </a:r>
            </a:p>
            <a:p>
              <a:r>
                <a:rPr lang="en-US" dirty="0" smtClean="0"/>
                <a:t>(128*2)</a:t>
              </a:r>
            </a:p>
          </p:txBody>
        </p:sp>
        <p:cxnSp>
          <p:nvCxnSpPr>
            <p:cNvPr id="40" name="Straight Arrow Connector 39"/>
            <p:cNvCxnSpPr>
              <a:stCxn id="39" idx="2"/>
            </p:cNvCxnSpPr>
            <p:nvPr/>
          </p:nvCxnSpPr>
          <p:spPr>
            <a:xfrm>
              <a:off x="843526" y="4648200"/>
              <a:ext cx="560342" cy="42211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2001470" y="4126468"/>
              <a:ext cx="134601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Pico-Ameter</a:t>
              </a:r>
              <a:endParaRPr lang="en-US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905000" y="5334000"/>
            <a:ext cx="1981200" cy="1447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2" idx="1"/>
            <a:endCxn id="2" idx="3"/>
          </p:cNvCxnSpPr>
          <p:nvPr/>
        </p:nvCxnSpPr>
        <p:spPr>
          <a:xfrm>
            <a:off x="1905000" y="6057900"/>
            <a:ext cx="1981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endCxn id="2" idx="2"/>
          </p:cNvCxnSpPr>
          <p:nvPr/>
        </p:nvCxnSpPr>
        <p:spPr>
          <a:xfrm>
            <a:off x="2878282" y="5334000"/>
            <a:ext cx="17318" cy="144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owchart: Process 12"/>
          <p:cNvSpPr/>
          <p:nvPr/>
        </p:nvSpPr>
        <p:spPr>
          <a:xfrm>
            <a:off x="1524000" y="5486400"/>
            <a:ext cx="474514" cy="3810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Process 29"/>
          <p:cNvSpPr/>
          <p:nvPr/>
        </p:nvSpPr>
        <p:spPr>
          <a:xfrm rot="5400000">
            <a:off x="2192486" y="4953000"/>
            <a:ext cx="474514" cy="3810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/>
          <p:cNvSpPr/>
          <p:nvPr/>
        </p:nvSpPr>
        <p:spPr>
          <a:xfrm>
            <a:off x="914400" y="4906243"/>
            <a:ext cx="1515343" cy="580157"/>
          </a:xfrm>
          <a:prstGeom prst="arc">
            <a:avLst>
              <a:gd name="adj1" fmla="val 6949432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urved Connector 21"/>
          <p:cNvCxnSpPr>
            <a:stCxn id="30" idx="0"/>
          </p:cNvCxnSpPr>
          <p:nvPr/>
        </p:nvCxnSpPr>
        <p:spPr>
          <a:xfrm flipV="1">
            <a:off x="2620243" y="4331732"/>
            <a:ext cx="266698" cy="811768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Explosion 1 34"/>
          <p:cNvSpPr/>
          <p:nvPr/>
        </p:nvSpPr>
        <p:spPr>
          <a:xfrm>
            <a:off x="2342984" y="5562600"/>
            <a:ext cx="277259" cy="228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2667000" y="0"/>
            <a:ext cx="3657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Setup description</a:t>
            </a:r>
            <a:endParaRPr lang="en-US" sz="2600" b="1" dirty="0"/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2</a:t>
            </a:fld>
            <a:endParaRPr lang="en-US" sz="1600" b="1"/>
          </a:p>
        </p:txBody>
      </p:sp>
    </p:spTree>
    <p:extLst>
      <p:ext uri="{BB962C8B-B14F-4D97-AF65-F5344CB8AC3E}">
        <p14:creationId xmlns:p14="http://schemas.microsoft.com/office/powerpoint/2010/main" val="3254710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2" y="1180662"/>
            <a:ext cx="4495798" cy="30488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1" y="4355068"/>
            <a:ext cx="90677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Threshold 50 mV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Background count rate is high, </a:t>
            </a:r>
            <a:r>
              <a:rPr lang="en-US" dirty="0"/>
              <a:t>a</a:t>
            </a:r>
            <a:r>
              <a:rPr lang="en-US" dirty="0" smtClean="0"/>
              <a:t>mong which the cosmic ray count rate is about 200 Hz at highest tested voltage (~4260 V on drift).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Rate for X-ray (at 10kV/5uA) is measured. Plateau rate (~46kHz) starts at 660 </a:t>
            </a:r>
            <a:r>
              <a:rPr lang="en-US" dirty="0" err="1" smtClean="0"/>
              <a:t>uA</a:t>
            </a:r>
            <a:r>
              <a:rPr lang="en-US" dirty="0" smtClean="0"/>
              <a:t> through the divider. Comparing with the X ray, cosmic ray counts are very small (but they are subtracted).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304" y="1181100"/>
            <a:ext cx="4495153" cy="30484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67000" y="152400"/>
            <a:ext cx="3657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Counting rate</a:t>
            </a:r>
            <a:endParaRPr lang="en-US" sz="2600" b="1" dirty="0"/>
          </a:p>
        </p:txBody>
      </p:sp>
      <p:sp>
        <p:nvSpPr>
          <p:cNvPr id="8" name="Slide Number Placeholder 4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3</a:t>
            </a:fld>
            <a:endParaRPr lang="en-US" sz="1600" b="1"/>
          </a:p>
        </p:txBody>
      </p:sp>
    </p:spTree>
    <p:extLst>
      <p:ext uri="{BB962C8B-B14F-4D97-AF65-F5344CB8AC3E}">
        <p14:creationId xmlns:p14="http://schemas.microsoft.com/office/powerpoint/2010/main" val="3624368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1"/>
            <a:ext cx="4419600" cy="20573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7400" y="0"/>
            <a:ext cx="426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Spectra of X-ray at 10kV/5uA</a:t>
            </a:r>
            <a:endParaRPr lang="en-US" sz="2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381001"/>
            <a:ext cx="4229100" cy="20573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3208"/>
            <a:ext cx="4419600" cy="20249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968" y="2623208"/>
            <a:ext cx="4338232" cy="20249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8200"/>
            <a:ext cx="4419599" cy="2209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599" y="4648200"/>
            <a:ext cx="4738255" cy="2209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90800" y="16002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Vd</a:t>
            </a:r>
            <a:r>
              <a:rPr lang="en-US" dirty="0" smtClean="0">
                <a:solidFill>
                  <a:srgbClr val="FF0000"/>
                </a:solidFill>
              </a:rPr>
              <a:t>=3600V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I=664.5uA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86600" y="1611868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Vd</a:t>
            </a:r>
            <a:r>
              <a:rPr lang="en-US" dirty="0" smtClean="0">
                <a:solidFill>
                  <a:srgbClr val="FF0000"/>
                </a:solidFill>
              </a:rPr>
              <a:t>=3695V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I=682uA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90800" y="37338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Vd</a:t>
            </a:r>
            <a:r>
              <a:rPr lang="en-US" dirty="0" smtClean="0">
                <a:solidFill>
                  <a:srgbClr val="FF0000"/>
                </a:solidFill>
              </a:rPr>
              <a:t>=3790V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I=699.5uA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2800" y="3745468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Vd</a:t>
            </a:r>
            <a:r>
              <a:rPr lang="en-US" dirty="0" smtClean="0">
                <a:solidFill>
                  <a:srgbClr val="FF0000"/>
                </a:solidFill>
              </a:rPr>
              <a:t>=3885V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I=717uA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0800" y="57912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Vd</a:t>
            </a:r>
            <a:r>
              <a:rPr lang="en-US" dirty="0" smtClean="0">
                <a:solidFill>
                  <a:srgbClr val="FF0000"/>
                </a:solidFill>
              </a:rPr>
              <a:t>=3980V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I=734.55uA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43800" y="5879068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Vd</a:t>
            </a:r>
            <a:r>
              <a:rPr lang="en-US" dirty="0" smtClean="0">
                <a:solidFill>
                  <a:srgbClr val="FF0000"/>
                </a:solidFill>
              </a:rPr>
              <a:t>=4074V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I=752.1uA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Slide Number Placeholder 4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4</a:t>
            </a:fld>
            <a:endParaRPr lang="en-US" sz="1600" b="1"/>
          </a:p>
        </p:txBody>
      </p:sp>
    </p:spTree>
    <p:extLst>
      <p:ext uri="{BB962C8B-B14F-4D97-AF65-F5344CB8AC3E}">
        <p14:creationId xmlns:p14="http://schemas.microsoft.com/office/powerpoint/2010/main" val="1193622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181100"/>
            <a:ext cx="6629400" cy="4495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6800" y="0"/>
            <a:ext cx="5791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Spectrum peak vs. detector current </a:t>
            </a:r>
          </a:p>
          <a:p>
            <a:pPr algn="ctr"/>
            <a:r>
              <a:rPr lang="en-US" sz="2600" b="1" dirty="0" smtClean="0"/>
              <a:t>(X-ray </a:t>
            </a:r>
            <a:r>
              <a:rPr lang="en-US" sz="2600" b="1" dirty="0" smtClean="0"/>
              <a:t>at </a:t>
            </a:r>
            <a:r>
              <a:rPr lang="en-US" sz="2600" b="1" dirty="0" smtClean="0"/>
              <a:t>10kV/5uA)</a:t>
            </a:r>
            <a:endParaRPr lang="en-US" sz="2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1688068"/>
            <a:ext cx="3581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Statistic errors less than marker size</a:t>
            </a:r>
            <a:endParaRPr lang="en-US" sz="1500" dirty="0"/>
          </a:p>
        </p:txBody>
      </p:sp>
      <p:sp>
        <p:nvSpPr>
          <p:cNvPr id="6" name="Slide Number Placeholder 4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5</a:t>
            </a:fld>
            <a:endParaRPr lang="en-US" sz="1600" b="1"/>
          </a:p>
        </p:txBody>
      </p:sp>
    </p:spTree>
    <p:extLst>
      <p:ext uri="{BB962C8B-B14F-4D97-AF65-F5344CB8AC3E}">
        <p14:creationId xmlns:p14="http://schemas.microsoft.com/office/powerpoint/2010/main" val="1467948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Current measured from readout strips</a:t>
            </a:r>
            <a:r>
              <a:rPr lang="en-US" sz="2600" b="1" dirty="0" smtClean="0"/>
              <a:t> (</a:t>
            </a:r>
            <a:r>
              <a:rPr lang="en-US" sz="2600" b="1" dirty="0" smtClean="0">
                <a:solidFill>
                  <a:srgbClr val="FF0000"/>
                </a:solidFill>
              </a:rPr>
              <a:t>Cosmic ray</a:t>
            </a:r>
            <a:r>
              <a:rPr lang="en-US" sz="2600" b="1" dirty="0" smtClean="0"/>
              <a:t>)</a:t>
            </a:r>
            <a:endParaRPr lang="en-US" sz="2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381000"/>
            <a:ext cx="4800600" cy="33072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8255"/>
            <a:ext cx="4876801" cy="31697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8500" y="2718758"/>
            <a:ext cx="148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Vd</a:t>
            </a:r>
            <a:r>
              <a:rPr lang="en-US" dirty="0" smtClean="0">
                <a:solidFill>
                  <a:srgbClr val="FF0000"/>
                </a:solidFill>
              </a:rPr>
              <a:t>=3980V,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I=734.5uA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1" y="57150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Vd</a:t>
            </a:r>
            <a:r>
              <a:rPr lang="en-US" dirty="0" smtClean="0">
                <a:solidFill>
                  <a:srgbClr val="FF0000"/>
                </a:solidFill>
              </a:rPr>
              <a:t>=4264V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I=787.1uA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724338"/>
            <a:ext cx="3988231" cy="2704662"/>
          </a:xfrm>
          <a:prstGeom prst="rect">
            <a:avLst/>
          </a:prstGeom>
        </p:spPr>
      </p:pic>
      <p:sp>
        <p:nvSpPr>
          <p:cNvPr id="10" name="Notched Right Arrow 9"/>
          <p:cNvSpPr/>
          <p:nvPr/>
        </p:nvSpPr>
        <p:spPr>
          <a:xfrm>
            <a:off x="4495800" y="1981200"/>
            <a:ext cx="381000" cy="95469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854" y="3886200"/>
            <a:ext cx="4382146" cy="2971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533400" y="4953000"/>
            <a:ext cx="3886200" cy="0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49092" y="3365089"/>
            <a:ext cx="3009901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Cosmic signals show currents of 0.04~0.09 </a:t>
            </a:r>
            <a:r>
              <a:rPr lang="en-US" b="1" dirty="0" err="1" smtClean="0">
                <a:solidFill>
                  <a:srgbClr val="FF0000"/>
                </a:solidFill>
              </a:rPr>
              <a:t>nA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114800" y="3688254"/>
            <a:ext cx="685800" cy="14933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43000" y="9260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Bkg</a:t>
            </a:r>
            <a:r>
              <a:rPr lang="en-US" dirty="0" smtClean="0">
                <a:solidFill>
                  <a:srgbClr val="FF0000"/>
                </a:solidFill>
              </a:rPr>
              <a:t> current at low voltage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24000" y="39740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Bkg</a:t>
            </a:r>
            <a:r>
              <a:rPr lang="en-US" dirty="0" smtClean="0">
                <a:solidFill>
                  <a:srgbClr val="FF0000"/>
                </a:solidFill>
              </a:rPr>
              <a:t> current at high voltage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Slide Number Placeholder 4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6</a:t>
            </a:fld>
            <a:endParaRPr lang="en-US" sz="1600" b="1"/>
          </a:p>
        </p:txBody>
      </p:sp>
      <p:sp>
        <p:nvSpPr>
          <p:cNvPr id="21" name="Notched Right Arrow 20"/>
          <p:cNvSpPr/>
          <p:nvPr/>
        </p:nvSpPr>
        <p:spPr>
          <a:xfrm>
            <a:off x="4495800" y="5238531"/>
            <a:ext cx="381000" cy="95469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80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Current measured from readout strips</a:t>
            </a:r>
            <a:r>
              <a:rPr lang="en-US" sz="2600" b="1" dirty="0" smtClean="0"/>
              <a:t> (</a:t>
            </a:r>
            <a:r>
              <a:rPr lang="en-US" sz="2600" b="1" dirty="0" smtClean="0">
                <a:solidFill>
                  <a:srgbClr val="FF0000"/>
                </a:solidFill>
              </a:rPr>
              <a:t>X-ray at 10kV/5uA</a:t>
            </a:r>
            <a:r>
              <a:rPr lang="en-US" sz="2600" b="1" dirty="0" smtClean="0"/>
              <a:t>)</a:t>
            </a:r>
            <a:endParaRPr lang="en-US" sz="2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582886"/>
            <a:ext cx="4533900" cy="30747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700" y="634562"/>
            <a:ext cx="4457700" cy="30230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8498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Vd</a:t>
            </a:r>
            <a:r>
              <a:rPr lang="en-US" dirty="0" smtClean="0">
                <a:solidFill>
                  <a:srgbClr val="FF0000"/>
                </a:solidFill>
              </a:rPr>
              <a:t>=4122V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" y="3886200"/>
            <a:ext cx="4533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At each tested voltage point, current is stable! The above two plots are for the highest tested point (</a:t>
            </a:r>
            <a:r>
              <a:rPr lang="en-US" dirty="0" err="1" smtClean="0"/>
              <a:t>Vd</a:t>
            </a:r>
            <a:r>
              <a:rPr lang="en-US" dirty="0" smtClean="0"/>
              <a:t>=4122V).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Current on strip vs. current in divider is shown on the right.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3657600"/>
            <a:ext cx="4533900" cy="3074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57800" y="5925235"/>
            <a:ext cx="3581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Statistic errors less than marker size</a:t>
            </a:r>
            <a:endParaRPr lang="en-US" sz="1500" dirty="0"/>
          </a:p>
        </p:txBody>
      </p:sp>
      <p:sp>
        <p:nvSpPr>
          <p:cNvPr id="10" name="Slide Number Placeholder 4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7</a:t>
            </a:fld>
            <a:endParaRPr lang="en-US" sz="1600" b="1"/>
          </a:p>
        </p:txBody>
      </p:sp>
    </p:spTree>
    <p:extLst>
      <p:ext uri="{BB962C8B-B14F-4D97-AF65-F5344CB8AC3E}">
        <p14:creationId xmlns:p14="http://schemas.microsoft.com/office/powerpoint/2010/main" val="2430840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7000" y="152400"/>
            <a:ext cx="3657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Gain curve</a:t>
            </a:r>
            <a:endParaRPr lang="en-US" sz="2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181100"/>
            <a:ext cx="6629400" cy="4495800"/>
          </a:xfrm>
          <a:prstGeom prst="rect">
            <a:avLst/>
          </a:prstGeom>
        </p:spPr>
      </p:pic>
      <p:sp>
        <p:nvSpPr>
          <p:cNvPr id="7" name="Slide Number Placeholder 4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8</a:t>
            </a:fld>
            <a:endParaRPr lang="en-US" sz="1600" b="1"/>
          </a:p>
        </p:txBody>
      </p:sp>
    </p:spTree>
    <p:extLst>
      <p:ext uri="{BB962C8B-B14F-4D97-AF65-F5344CB8AC3E}">
        <p14:creationId xmlns:p14="http://schemas.microsoft.com/office/powerpoint/2010/main" val="47297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2400"/>
            <a:ext cx="9144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/>
              <a:t>Test of the X ray gun </a:t>
            </a:r>
            <a:r>
              <a:rPr lang="en-US" sz="2500" b="1" dirty="0" smtClean="0">
                <a:solidFill>
                  <a:srgbClr val="FF0000"/>
                </a:solidFill>
              </a:rPr>
              <a:t>– voltage scan at 5 </a:t>
            </a:r>
            <a:r>
              <a:rPr lang="en-US" sz="2500" b="1" dirty="0" err="1" smtClean="0">
                <a:solidFill>
                  <a:srgbClr val="FF0000"/>
                </a:solidFill>
              </a:rPr>
              <a:t>uA</a:t>
            </a:r>
            <a:r>
              <a:rPr lang="en-US" sz="2500" b="1" dirty="0" smtClean="0">
                <a:solidFill>
                  <a:srgbClr val="FF0000"/>
                </a:solidFill>
              </a:rPr>
              <a:t> </a:t>
            </a:r>
            <a:r>
              <a:rPr lang="en-US" sz="2500" b="1" dirty="0" smtClean="0"/>
              <a:t>(</a:t>
            </a:r>
            <a:r>
              <a:rPr lang="en-US" sz="2500" b="1" dirty="0" err="1" smtClean="0"/>
              <a:t>Vd</a:t>
            </a:r>
            <a:r>
              <a:rPr lang="en-US" sz="2500" b="1" dirty="0" smtClean="0"/>
              <a:t>=3980V, I=734.5uA)</a:t>
            </a:r>
            <a:endParaRPr lang="en-US" sz="25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3733800" cy="25321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533400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10 kV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533400"/>
            <a:ext cx="4152899" cy="28163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55456" y="533400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16 kV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0400"/>
            <a:ext cx="3733800" cy="276465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3593068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20 kV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200400"/>
            <a:ext cx="4045058" cy="2743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07856" y="3581400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 Ray at 24 kV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867400"/>
            <a:ext cx="906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Peak shifts to the left and finally disappears as voltage increases!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Current on strips is monitored (next slide), did not go higher </a:t>
            </a:r>
            <a:r>
              <a:rPr lang="en-US" dirty="0" err="1" smtClean="0"/>
              <a:t>Xray</a:t>
            </a:r>
            <a:r>
              <a:rPr lang="en-US" dirty="0" smtClean="0"/>
              <a:t> voltage for the safe of the detector.</a:t>
            </a:r>
            <a:endParaRPr lang="en-US" dirty="0"/>
          </a:p>
        </p:txBody>
      </p:sp>
      <p:sp>
        <p:nvSpPr>
          <p:cNvPr id="15" name="Slide Number Placeholder 4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9</a:t>
            </a:fld>
            <a:endParaRPr lang="en-US" sz="1600" b="1"/>
          </a:p>
        </p:txBody>
      </p:sp>
    </p:spTree>
    <p:extLst>
      <p:ext uri="{BB962C8B-B14F-4D97-AF65-F5344CB8AC3E}">
        <p14:creationId xmlns:p14="http://schemas.microsoft.com/office/powerpoint/2010/main" val="1496020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698</Words>
  <Application>Microsoft Office PowerPoint</Application>
  <PresentationFormat>On-screen Show (4:3)</PresentationFormat>
  <Paragraphs>115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Tests of a 10cm by 10cm triple GEM detector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hepA</dc:creator>
  <cp:lastModifiedBy>hepA</cp:lastModifiedBy>
  <cp:revision>77</cp:revision>
  <dcterms:created xsi:type="dcterms:W3CDTF">2006-08-16T00:00:00Z</dcterms:created>
  <dcterms:modified xsi:type="dcterms:W3CDTF">2015-06-08T14:10:52Z</dcterms:modified>
</cp:coreProperties>
</file>